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3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00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interSettings" Target="printerSettings/printerSettings1.bin"/><Relationship Id="rId21" Type="http://schemas.openxmlformats.org/officeDocument/2006/relationships/commentAuthors" Target="commentAuthors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3/24/14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m/imgres?hl=en&amp;tbo=d&amp;rls=com.microsoft:en-us:IE-SearchBox&amp;rlz=1I7GZHY_en&amp;biw=1152&amp;bih=640&amp;tbm=isch&amp;tbnid=KWPY1T5yXX2TuM:&amp;imgrefurl=http://kindinformatique.com/pieces/clavier-souris.html&amp;docid=hFJJ2l-9VNXH4M&amp;imgurl=http://kindinformatique.com/media/catalog/category/clavier.jpg&amp;w=1280&amp;h=659&amp;ei=Vi0IUc6CM4SB0QGlrYHgCQ&amp;zoom=1&amp;iact=rc&amp;sig=100606486008994870354&amp;page=1&amp;tbnh=143&amp;tbnw=278&amp;start=0&amp;ndsp=13&amp;ved=1t:429,r:2,s:0,i:88&amp;tx=111&amp;ty=76" TargetMode="External"/><Relationship Id="rId3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Arial Rounded MT Bold" pitchFamily="34" charset="0"/>
                <a:cs typeface="Lucida Sans Unicode" pitchFamily="34" charset="0"/>
              </a:rPr>
              <a:t>Français</a:t>
            </a:r>
            <a:r>
              <a:rPr lang="en-US" smtClean="0">
                <a:latin typeface="Arial Rounded MT Bold" pitchFamily="34" charset="0"/>
                <a:cs typeface="Lucida Sans Unicode" pitchFamily="34" charset="0"/>
              </a:rPr>
              <a:t> </a:t>
            </a:r>
            <a:r>
              <a:rPr lang="en-US" smtClean="0">
                <a:latin typeface="Arial Rounded MT Bold" pitchFamily="34" charset="0"/>
                <a:cs typeface="Lucida Sans Unicode" pitchFamily="34" charset="0"/>
              </a:rPr>
              <a:t>3</a:t>
            </a:r>
            <a:endParaRPr lang="en-US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0" dirty="0" err="1" smtClean="0">
                <a:latin typeface="Arial Rounded MT Bold" pitchFamily="34" charset="0"/>
              </a:rPr>
              <a:t>Unité</a:t>
            </a:r>
            <a:r>
              <a:rPr lang="en-US" b="0" dirty="0" smtClean="0">
                <a:latin typeface="Arial Rounded MT Bold" pitchFamily="34" charset="0"/>
              </a:rPr>
              <a:t> 4</a:t>
            </a:r>
          </a:p>
          <a:p>
            <a:r>
              <a:rPr lang="en-US" sz="2400" b="0" i="1" dirty="0" smtClean="0">
                <a:latin typeface="Arial Rounded MT Bold" pitchFamily="34" charset="0"/>
              </a:rPr>
              <a:t>La </a:t>
            </a:r>
            <a:r>
              <a:rPr lang="en-US" sz="2400" b="0" i="1" dirty="0" err="1" smtClean="0">
                <a:latin typeface="Arial Rounded MT Bold" pitchFamily="34" charset="0"/>
              </a:rPr>
              <a:t>technologie</a:t>
            </a:r>
            <a:endParaRPr lang="en-US" sz="2400" b="0" i="1" dirty="0" smtClean="0">
              <a:latin typeface="Arial Rounded MT Bold" pitchFamily="34" charset="0"/>
            </a:endParaRPr>
          </a:p>
          <a:p>
            <a:endParaRPr lang="en-US" sz="2800" b="0" i="1" dirty="0" smtClean="0">
              <a:latin typeface="Arial Rounded MT Bold" pitchFamily="34" charset="0"/>
            </a:endParaRPr>
          </a:p>
          <a:p>
            <a:r>
              <a:rPr lang="en-US" sz="2800" b="0" dirty="0" err="1" smtClean="0">
                <a:latin typeface="Arial Rounded MT Bold" pitchFamily="34" charset="0"/>
              </a:rPr>
              <a:t>Leçon</a:t>
            </a:r>
            <a:r>
              <a:rPr lang="en-US" sz="2800" b="0" dirty="0" smtClean="0">
                <a:latin typeface="Arial Rounded MT Bold" pitchFamily="34" charset="0"/>
              </a:rPr>
              <a:t> A</a:t>
            </a:r>
          </a:p>
          <a:p>
            <a:r>
              <a:rPr lang="en-US" sz="2800" b="0" i="1" dirty="0" smtClean="0">
                <a:latin typeface="Arial Rounded MT Bold" pitchFamily="34" charset="0"/>
              </a:rPr>
              <a:t>Revue  du </a:t>
            </a:r>
            <a:r>
              <a:rPr lang="en-US" sz="2800" b="0" i="1" dirty="0" err="1" smtClean="0">
                <a:latin typeface="Arial Rounded MT Bold" pitchFamily="34" charset="0"/>
              </a:rPr>
              <a:t>vocabulaire</a:t>
            </a:r>
            <a:endParaRPr lang="en-US" sz="2800" b="0" i="1" dirty="0">
              <a:latin typeface="Arial Rounded MT Bold" pitchFamily="34" charset="0"/>
            </a:endParaRP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CHANGEZ DE RÔLE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#7</a:t>
            </a:r>
            <a:endParaRPr lang="fr-FR" dirty="0"/>
          </a:p>
        </p:txBody>
      </p:sp>
      <p:pic>
        <p:nvPicPr>
          <p:cNvPr id="5" name="rg_hi" descr="https://encrypted-tbn3.gstatic.com/images?q=tbn:ANd9GcS75SY3Yl7g5UzsXMnzD_03QMt3Ky2aenCB39bYPuyWoNxN9jx3j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600200"/>
            <a:ext cx="3124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la tour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664101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l’unité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centrale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#8</a:t>
            </a:r>
            <a:endParaRPr lang="fr-FR" dirty="0"/>
          </a:p>
        </p:txBody>
      </p:sp>
      <p:pic>
        <p:nvPicPr>
          <p:cNvPr id="4" name="Picture 3" descr="https://encrypted-tbn3.gstatic.com/images?q=tbn:ANd9GcTXmz1on9MpcXz85XJMhUv78N51D0sscBvjVKavs3mSuwJFzLaxt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600200"/>
            <a:ext cx="3505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la </a:t>
            </a:r>
            <a:r>
              <a:rPr lang="en-US" sz="4800" b="1" dirty="0" err="1" smtClean="0">
                <a:solidFill>
                  <a:schemeClr val="bg1"/>
                </a:solidFill>
              </a:rPr>
              <a:t>clé</a:t>
            </a:r>
            <a:r>
              <a:rPr lang="en-US" sz="4800" b="1" dirty="0" smtClean="0">
                <a:solidFill>
                  <a:schemeClr val="bg1"/>
                </a:solidFill>
              </a:rPr>
              <a:t> USB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#9</a:t>
            </a:r>
            <a:endParaRPr lang="fr-FR" dirty="0"/>
          </a:p>
        </p:txBody>
      </p:sp>
      <p:pic>
        <p:nvPicPr>
          <p:cNvPr id="4" name="rg_hi" descr="https://encrypted-tbn2.gstatic.com/images?q=tbn:ANd9GcQTXa1Gua1FVAPlx8d2Ult0MoEDbl2y9TEH6UNaayWbFq0ep-TR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600200"/>
            <a:ext cx="3505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AutoShape 5"/>
          <p:cNvSpPr>
            <a:spLocks noChangeArrowheads="1"/>
          </p:cNvSpPr>
          <p:nvPr/>
        </p:nvSpPr>
        <p:spPr bwMode="auto">
          <a:xfrm rot="-170085">
            <a:off x="4663299" y="2002677"/>
            <a:ext cx="884200" cy="632512"/>
          </a:xfrm>
          <a:prstGeom prst="leftArrow">
            <a:avLst>
              <a:gd name="adj1" fmla="val 50000"/>
              <a:gd name="adj2" fmla="val 3525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le </a:t>
            </a:r>
            <a:r>
              <a:rPr lang="en-US" sz="4800" b="1" dirty="0" err="1" smtClean="0">
                <a:solidFill>
                  <a:schemeClr val="bg1"/>
                </a:solidFill>
              </a:rPr>
              <a:t>clic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droit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CHANGEZ DE RÔLE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#10</a:t>
            </a:r>
            <a:endParaRPr lang="fr-FR" dirty="0"/>
          </a:p>
        </p:txBody>
      </p:sp>
      <p:pic>
        <p:nvPicPr>
          <p:cNvPr id="4" name="rg_hi" descr="https://encrypted-tbn1.gstatic.com/images?q=tbn:ANd9GcTh1cUAPiQ4cHGsYcZ9W4WPK7K6ang4JwgyBnIavMyCgh0Fwvr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00200"/>
            <a:ext cx="4114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les enceintes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674607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les </a:t>
            </a:r>
            <a:r>
              <a:rPr lang="en-US" sz="4800" b="1" dirty="0" err="1" smtClean="0">
                <a:solidFill>
                  <a:schemeClr val="bg1"/>
                </a:solidFill>
              </a:rPr>
              <a:t>hauts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parleurs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#11</a:t>
            </a:r>
            <a:endParaRPr lang="fr-FR" dirty="0"/>
          </a:p>
        </p:txBody>
      </p:sp>
      <p:pic>
        <p:nvPicPr>
          <p:cNvPr id="5" name="rg_hi" descr="https://encrypted-tbn2.gstatic.com/images?q=tbn:ANd9GcQV33lF_gkniQ4GoLGJldk6dnb5oUwoLJhPKaCZfRLEmTTpGOfx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76400"/>
            <a:ext cx="3733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3340" y="86706"/>
            <a:ext cx="723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le </a:t>
            </a:r>
            <a:r>
              <a:rPr lang="en-US" sz="6000" b="1" dirty="0" err="1" smtClean="0">
                <a:solidFill>
                  <a:schemeClr val="bg1"/>
                </a:solidFill>
              </a:rPr>
              <a:t>lecteur</a:t>
            </a:r>
            <a:endParaRPr lang="fr-FR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#12</a:t>
            </a:r>
            <a:endParaRPr lang="fr-FR" dirty="0"/>
          </a:p>
        </p:txBody>
      </p:sp>
      <p:pic>
        <p:nvPicPr>
          <p:cNvPr id="5" name="rg_hi" descr="https://encrypted-tbn3.gstatic.com/images?q=tbn:ANd9GcStvCLJy7lTceShEqD7I6Fgml_cLa-s1h537sI5UeVBNHwIs8sBb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76400"/>
            <a:ext cx="5715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AutoShape 4"/>
          <p:cNvSpPr>
            <a:spLocks noChangeArrowheads="1"/>
          </p:cNvSpPr>
          <p:nvPr/>
        </p:nvSpPr>
        <p:spPr bwMode="auto">
          <a:xfrm rot="1627007">
            <a:off x="5518554" y="3328525"/>
            <a:ext cx="1073637" cy="734352"/>
          </a:xfrm>
          <a:prstGeom prst="leftArrow">
            <a:avLst>
              <a:gd name="adj1" fmla="val 50000"/>
              <a:gd name="adj2" fmla="val 3512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23340" y="86706"/>
            <a:ext cx="723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la </a:t>
            </a:r>
            <a:r>
              <a:rPr lang="en-US" sz="6000" b="1" dirty="0" err="1" smtClean="0">
                <a:solidFill>
                  <a:schemeClr val="bg1"/>
                </a:solidFill>
              </a:rPr>
              <a:t>touche</a:t>
            </a:r>
            <a:endParaRPr lang="fr-FR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sz="2800" smtClean="0"/>
              <a:t>Travaillez avec une autre personne ou groupe de trois.</a:t>
            </a:r>
          </a:p>
          <a:p>
            <a:r>
              <a:rPr lang="fr-FR" sz="2800" smtClean="0"/>
              <a:t>Sortez un tableau, un crayon, et une gomme.</a:t>
            </a:r>
          </a:p>
          <a:p>
            <a:r>
              <a:rPr lang="fr-FR" sz="2800" smtClean="0"/>
              <a:t>Une personne se met devant </a:t>
            </a:r>
            <a:r>
              <a:rPr lang="fr-FR" sz="2800" b="1" smtClean="0"/>
              <a:t>l’écran</a:t>
            </a:r>
            <a:r>
              <a:rPr lang="fr-FR" sz="2800" smtClean="0"/>
              <a:t>, l’autre se met en face de son partenaire (alors le dos vers l’écran).</a:t>
            </a:r>
          </a:p>
          <a:p>
            <a:r>
              <a:rPr lang="fr-FR" sz="2800" smtClean="0"/>
              <a:t>La personne en face de l’écran prend le tableau et le feutre.</a:t>
            </a:r>
          </a:p>
          <a:p>
            <a:r>
              <a:rPr lang="fr-FR" sz="2800" smtClean="0"/>
              <a:t>Elle dessinera l’image à l’écran et l’autre devinera quelle partie de l’ordinateur c’est.</a:t>
            </a:r>
            <a:endParaRPr lang="fr-FR" sz="280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</a:t>
            </a:r>
            <a:endParaRPr lang="fr-FR" dirty="0"/>
          </a:p>
        </p:txBody>
      </p:sp>
      <p:pic>
        <p:nvPicPr>
          <p:cNvPr id="6" name="Picture 5" descr="https://encrypted-tbn0.gstatic.com/images?q=tbn:ANd9GcTFg4WJPqQobmsMR4PlxYAbbqabfS4TqqUTDYitUhTK21N5Qvr5-A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05000"/>
            <a:ext cx="7162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le clavier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#2</a:t>
            </a:r>
            <a:endParaRPr lang="fr-FR" dirty="0"/>
          </a:p>
        </p:txBody>
      </p:sp>
      <p:pic>
        <p:nvPicPr>
          <p:cNvPr id="4" name="rg_hi" descr="https://encrypted-tbn0.gstatic.com/images?q=tbn:ANd9GcTvOBr8GAWLsH7JRUVx95Hg0ogahIP-YbJ-QdVuKcqZExtAgfG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905000"/>
            <a:ext cx="4800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le </a:t>
            </a:r>
            <a:r>
              <a:rPr lang="en-US" sz="4800" b="1" dirty="0" err="1" smtClean="0">
                <a:solidFill>
                  <a:schemeClr val="bg1"/>
                </a:solidFill>
              </a:rPr>
              <a:t>câble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#3</a:t>
            </a:r>
            <a:endParaRPr lang="fr-FR" dirty="0"/>
          </a:p>
        </p:txBody>
      </p:sp>
      <p:pic>
        <p:nvPicPr>
          <p:cNvPr id="5" name="Picture 4" descr="https://encrypted-tbn3.gstatic.com/images?q=tbn:ANd9GcSfeNwEqhH_mSMBWeONmDl-yTCWRVurPUz08K2XRdgxxYGh5hMuJ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524000"/>
            <a:ext cx="3778876" cy="3714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3"/>
          <p:cNvSpPr>
            <a:spLocks noChangeArrowheads="1"/>
          </p:cNvSpPr>
          <p:nvPr/>
        </p:nvSpPr>
        <p:spPr bwMode="auto">
          <a:xfrm>
            <a:off x="5029200" y="2362200"/>
            <a:ext cx="1295400" cy="990600"/>
          </a:xfrm>
          <a:prstGeom prst="leftArrow">
            <a:avLst>
              <a:gd name="adj1" fmla="val 50000"/>
              <a:gd name="adj2" fmla="val 3543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l’écran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CHANGEZ DE RÔLE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#4</a:t>
            </a:r>
            <a:endParaRPr lang="fr-FR" dirty="0"/>
          </a:p>
        </p:txBody>
      </p:sp>
      <p:pic>
        <p:nvPicPr>
          <p:cNvPr id="4" name="rg_hi" descr="https://encrypted-tbn2.gstatic.com/images?q=tbn:ANd9GcQTXa1Gua1FVAPlx8d2Ult0MoEDbl2y9TEH6UNaayWbFq0ep-TR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676400"/>
            <a:ext cx="4191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la </a:t>
            </a:r>
            <a:r>
              <a:rPr lang="en-US" sz="4800" b="1" dirty="0" err="1" smtClean="0">
                <a:solidFill>
                  <a:schemeClr val="bg1"/>
                </a:solidFill>
              </a:rPr>
              <a:t>souris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#5</a:t>
            </a:r>
            <a:endParaRPr lang="fr-FR" dirty="0"/>
          </a:p>
        </p:txBody>
      </p:sp>
      <p:pic>
        <p:nvPicPr>
          <p:cNvPr id="5" name="rg_hi" descr="https://encrypted-tbn3.gstatic.com/images?q=tbn:ANd9GcS_eVmiE--JbjATrjvfQsYSyE1QcRHYAfptbG0yhDbk6mh-W8T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00200"/>
            <a:ext cx="3810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le </a:t>
            </a:r>
            <a:r>
              <a:rPr lang="en-US" sz="4800" b="1" dirty="0" err="1" smtClean="0">
                <a:solidFill>
                  <a:schemeClr val="bg1"/>
                </a:solidFill>
              </a:rPr>
              <a:t>Webcaméra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#6</a:t>
            </a:r>
            <a:endParaRPr lang="fr-FR" dirty="0"/>
          </a:p>
        </p:txBody>
      </p:sp>
      <p:pic>
        <p:nvPicPr>
          <p:cNvPr id="6" name="Picture 5" descr="https://encrypted-tbn1.gstatic.com/images?q=tbn:ANd9GcRNWEyJJ11u18s03KIPNJpCYxI11T8mr1pdXuxktHXDAS0YyRfyg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76400"/>
            <a:ext cx="4876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le disc </a:t>
            </a:r>
            <a:r>
              <a:rPr lang="en-US" sz="4800" b="1" dirty="0" err="1" smtClean="0">
                <a:solidFill>
                  <a:schemeClr val="bg1"/>
                </a:solidFill>
              </a:rPr>
              <a:t>dur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147</Words>
  <Application>Microsoft Macintosh PowerPoint</Application>
  <PresentationFormat>On-screen Show (4:3)</PresentationFormat>
  <Paragraphs>41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Français 3</vt:lpstr>
      <vt:lpstr>Instructions</vt:lpstr>
      <vt:lpstr>#1</vt:lpstr>
      <vt:lpstr>#2</vt:lpstr>
      <vt:lpstr>#3</vt:lpstr>
      <vt:lpstr>CHANGEZ DE RÔLE</vt:lpstr>
      <vt:lpstr>#4</vt:lpstr>
      <vt:lpstr>#5</vt:lpstr>
      <vt:lpstr>#6</vt:lpstr>
      <vt:lpstr>CHANGEZ DE RÔLE</vt:lpstr>
      <vt:lpstr>#7</vt:lpstr>
      <vt:lpstr>#8</vt:lpstr>
      <vt:lpstr>#9</vt:lpstr>
      <vt:lpstr>CHANGEZ DE RÔLE</vt:lpstr>
      <vt:lpstr>#10</vt:lpstr>
      <vt:lpstr>#11</vt:lpstr>
      <vt:lpstr>#12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28</cp:revision>
  <dcterms:modified xsi:type="dcterms:W3CDTF">2014-03-24T13:07:43Z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